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61" r:id="rId2"/>
    <p:sldId id="271" r:id="rId3"/>
    <p:sldId id="268" r:id="rId4"/>
    <p:sldId id="269" r:id="rId5"/>
    <p:sldId id="272" r:id="rId6"/>
    <p:sldId id="281" r:id="rId7"/>
    <p:sldId id="282" r:id="rId8"/>
    <p:sldId id="274" r:id="rId9"/>
    <p:sldId id="275" r:id="rId10"/>
    <p:sldId id="283" r:id="rId11"/>
    <p:sldId id="273" r:id="rId12"/>
    <p:sldId id="276" r:id="rId13"/>
    <p:sldId id="277" r:id="rId14"/>
    <p:sldId id="278" r:id="rId15"/>
    <p:sldId id="279" r:id="rId16"/>
    <p:sldId id="28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1"/>
    <p:restoredTop sz="81738"/>
  </p:normalViewPr>
  <p:slideViewPr>
    <p:cSldViewPr snapToGrid="0" snapToObjects="1">
      <p:cViewPr>
        <p:scale>
          <a:sx n="72" d="100"/>
          <a:sy n="72" d="100"/>
        </p:scale>
        <p:origin x="-10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B2614B-57A0-3145-9216-2328944DF584}" type="doc">
      <dgm:prSet loTypeId="urn:microsoft.com/office/officeart/2005/8/layout/orgChar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2821B1-9949-4147-BBCC-0DBC2EA7C685}">
      <dgm:prSet phldrT="[Text]"/>
      <dgm:spPr/>
      <dgm:t>
        <a:bodyPr/>
        <a:lstStyle/>
        <a:p>
          <a:r>
            <a:rPr lang="en-US" dirty="0" smtClean="0"/>
            <a:t>Singing Voice</a:t>
          </a:r>
          <a:endParaRPr lang="en-US" dirty="0"/>
        </a:p>
      </dgm:t>
    </dgm:pt>
    <dgm:pt modelId="{5C647B26-8DE0-FA48-845D-9B4FCD94E82C}" type="parTrans" cxnId="{39579D45-40DC-E845-BD16-262CD5A28DAA}">
      <dgm:prSet/>
      <dgm:spPr/>
      <dgm:t>
        <a:bodyPr/>
        <a:lstStyle/>
        <a:p>
          <a:endParaRPr lang="en-US"/>
        </a:p>
      </dgm:t>
    </dgm:pt>
    <dgm:pt modelId="{7C872C0E-2194-4246-8F62-38BBCB6B468D}" type="sibTrans" cxnId="{39579D45-40DC-E845-BD16-262CD5A28DAA}">
      <dgm:prSet/>
      <dgm:spPr/>
      <dgm:t>
        <a:bodyPr/>
        <a:lstStyle/>
        <a:p>
          <a:endParaRPr lang="en-US"/>
        </a:p>
      </dgm:t>
    </dgm:pt>
    <dgm:pt modelId="{DDC7B254-2977-D741-88EB-2969E1A03775}">
      <dgm:prSet phldrT="[Text]"/>
      <dgm:spPr/>
      <dgm:t>
        <a:bodyPr/>
        <a:lstStyle/>
        <a:p>
          <a:r>
            <a:rPr lang="en-US" dirty="0" smtClean="0"/>
            <a:t>Quality Assessment</a:t>
          </a:r>
          <a:endParaRPr lang="en-US" dirty="0"/>
        </a:p>
      </dgm:t>
    </dgm:pt>
    <dgm:pt modelId="{FC31D54B-0BEC-044F-9787-1081FEF2EB8F}" type="parTrans" cxnId="{FE4265BB-E0AB-6645-8620-1C023DED4083}">
      <dgm:prSet/>
      <dgm:spPr/>
      <dgm:t>
        <a:bodyPr/>
        <a:lstStyle/>
        <a:p>
          <a:endParaRPr lang="en-US"/>
        </a:p>
      </dgm:t>
    </dgm:pt>
    <dgm:pt modelId="{E19531B3-DB5A-E546-8C0E-67A1932F5FBF}" type="sibTrans" cxnId="{FE4265BB-E0AB-6645-8620-1C023DED4083}">
      <dgm:prSet/>
      <dgm:spPr/>
      <dgm:t>
        <a:bodyPr/>
        <a:lstStyle/>
        <a:p>
          <a:endParaRPr lang="en-US"/>
        </a:p>
      </dgm:t>
    </dgm:pt>
    <dgm:pt modelId="{85EA194C-8236-A145-BBC2-0F1A7F1009F9}">
      <dgm:prSet phldrT="[Text]"/>
      <dgm:spPr/>
      <dgm:t>
        <a:bodyPr/>
        <a:lstStyle/>
        <a:p>
          <a:r>
            <a:rPr lang="en-US" dirty="0" smtClean="0"/>
            <a:t>Pronunciation Assessment</a:t>
          </a:r>
          <a:endParaRPr lang="en-US" dirty="0"/>
        </a:p>
      </dgm:t>
    </dgm:pt>
    <dgm:pt modelId="{2ED246D0-1281-0342-8B5B-D9E89938D6B0}" type="parTrans" cxnId="{8A24597A-8D87-A745-B5A3-53A4374C9C3D}">
      <dgm:prSet/>
      <dgm:spPr/>
      <dgm:t>
        <a:bodyPr/>
        <a:lstStyle/>
        <a:p>
          <a:endParaRPr lang="en-US"/>
        </a:p>
      </dgm:t>
    </dgm:pt>
    <dgm:pt modelId="{CF00F99E-72CD-224B-9168-D6C15F4F26A1}" type="sibTrans" cxnId="{8A24597A-8D87-A745-B5A3-53A4374C9C3D}">
      <dgm:prSet/>
      <dgm:spPr/>
      <dgm:t>
        <a:bodyPr/>
        <a:lstStyle/>
        <a:p>
          <a:endParaRPr lang="en-US"/>
        </a:p>
      </dgm:t>
    </dgm:pt>
    <dgm:pt modelId="{8F0DC060-9DE2-B640-871F-8E7E5B7B97CD}">
      <dgm:prSet phldrT="[Text]"/>
      <dgm:spPr/>
      <dgm:t>
        <a:bodyPr/>
        <a:lstStyle/>
        <a:p>
          <a:r>
            <a:rPr lang="en-US" dirty="0" smtClean="0"/>
            <a:t>Intelligibility in Music</a:t>
          </a:r>
          <a:endParaRPr lang="en-US" dirty="0"/>
        </a:p>
      </dgm:t>
    </dgm:pt>
    <dgm:pt modelId="{5D5FE9CA-1301-4443-9D4C-B86F04902451}" type="parTrans" cxnId="{6AF64C0F-6DF0-4A45-814D-988B5D496F73}">
      <dgm:prSet/>
      <dgm:spPr/>
      <dgm:t>
        <a:bodyPr/>
        <a:lstStyle/>
        <a:p>
          <a:endParaRPr lang="en-US"/>
        </a:p>
      </dgm:t>
    </dgm:pt>
    <dgm:pt modelId="{7FA4FAD3-FAA0-3246-BEB1-E864CEC16379}" type="sibTrans" cxnId="{6AF64C0F-6DF0-4A45-814D-988B5D496F73}">
      <dgm:prSet/>
      <dgm:spPr/>
      <dgm:t>
        <a:bodyPr/>
        <a:lstStyle/>
        <a:p>
          <a:endParaRPr lang="en-US"/>
        </a:p>
      </dgm:t>
    </dgm:pt>
    <dgm:pt modelId="{C1BB5167-8DD6-B14E-9633-D167D9BBBDB5}" type="pres">
      <dgm:prSet presAssocID="{37B2614B-57A0-3145-9216-2328944DF5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201DD90-1BF5-4743-A5E8-67AED92DB70C}" type="pres">
      <dgm:prSet presAssocID="{C12821B1-9949-4147-BBCC-0DBC2EA7C685}" presName="hierRoot1" presStyleCnt="0">
        <dgm:presLayoutVars>
          <dgm:hierBranch val="init"/>
        </dgm:presLayoutVars>
      </dgm:prSet>
      <dgm:spPr/>
    </dgm:pt>
    <dgm:pt modelId="{B446B6C3-68A5-1F49-A1C3-16A79403D499}" type="pres">
      <dgm:prSet presAssocID="{C12821B1-9949-4147-BBCC-0DBC2EA7C685}" presName="rootComposite1" presStyleCnt="0"/>
      <dgm:spPr/>
    </dgm:pt>
    <dgm:pt modelId="{54D18068-3FA9-E24D-A3AF-EDD5B5669896}" type="pres">
      <dgm:prSet presAssocID="{C12821B1-9949-4147-BBCC-0DBC2EA7C685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1813AD7-31A8-2044-B67C-5C67FAE00E01}" type="pres">
      <dgm:prSet presAssocID="{C12821B1-9949-4147-BBCC-0DBC2EA7C6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5B88640-50CC-FC45-A97B-FE206ED41FC7}" type="pres">
      <dgm:prSet presAssocID="{C12821B1-9949-4147-BBCC-0DBC2EA7C685}" presName="hierChild2" presStyleCnt="0"/>
      <dgm:spPr/>
    </dgm:pt>
    <dgm:pt modelId="{280A07B3-52C7-C846-B474-55948AF2A80D}" type="pres">
      <dgm:prSet presAssocID="{FC31D54B-0BEC-044F-9787-1081FEF2EB8F}" presName="Name37" presStyleLbl="parChTrans1D2" presStyleIdx="0" presStyleCnt="3"/>
      <dgm:spPr/>
      <dgm:t>
        <a:bodyPr/>
        <a:lstStyle/>
        <a:p>
          <a:endParaRPr lang="en-US"/>
        </a:p>
      </dgm:t>
    </dgm:pt>
    <dgm:pt modelId="{A6EB4337-4B5A-D74C-9255-064B5D3C16D6}" type="pres">
      <dgm:prSet presAssocID="{DDC7B254-2977-D741-88EB-2969E1A03775}" presName="hierRoot2" presStyleCnt="0">
        <dgm:presLayoutVars>
          <dgm:hierBranch val="init"/>
        </dgm:presLayoutVars>
      </dgm:prSet>
      <dgm:spPr/>
    </dgm:pt>
    <dgm:pt modelId="{2329282A-5B7E-6242-A718-0BBD3F92A874}" type="pres">
      <dgm:prSet presAssocID="{DDC7B254-2977-D741-88EB-2969E1A03775}" presName="rootComposite" presStyleCnt="0"/>
      <dgm:spPr/>
    </dgm:pt>
    <dgm:pt modelId="{E73A4033-C178-1248-834E-7CDFF3517920}" type="pres">
      <dgm:prSet presAssocID="{DDC7B254-2977-D741-88EB-2969E1A03775}" presName="rootText" presStyleLbl="node2" presStyleIdx="0" presStyleCnt="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636FFD7-7ED5-0D45-B57C-D2FA8C5DB46D}" type="pres">
      <dgm:prSet presAssocID="{DDC7B254-2977-D741-88EB-2969E1A03775}" presName="rootConnector" presStyleLbl="node2" presStyleIdx="0" presStyleCnt="3"/>
      <dgm:spPr/>
      <dgm:t>
        <a:bodyPr/>
        <a:lstStyle/>
        <a:p>
          <a:endParaRPr lang="en-US"/>
        </a:p>
      </dgm:t>
    </dgm:pt>
    <dgm:pt modelId="{11D6068D-5C5D-F944-AD4D-6307D8B6352E}" type="pres">
      <dgm:prSet presAssocID="{DDC7B254-2977-D741-88EB-2969E1A03775}" presName="hierChild4" presStyleCnt="0"/>
      <dgm:spPr/>
    </dgm:pt>
    <dgm:pt modelId="{B0FA1E64-C0CA-824C-89CA-C394DD1CC43F}" type="pres">
      <dgm:prSet presAssocID="{DDC7B254-2977-D741-88EB-2969E1A03775}" presName="hierChild5" presStyleCnt="0"/>
      <dgm:spPr/>
    </dgm:pt>
    <dgm:pt modelId="{316FE83B-78CE-9944-99A3-1D1F88B12E5A}" type="pres">
      <dgm:prSet presAssocID="{2ED246D0-1281-0342-8B5B-D9E89938D6B0}" presName="Name37" presStyleLbl="parChTrans1D2" presStyleIdx="1" presStyleCnt="3"/>
      <dgm:spPr/>
      <dgm:t>
        <a:bodyPr/>
        <a:lstStyle/>
        <a:p>
          <a:endParaRPr lang="en-US"/>
        </a:p>
      </dgm:t>
    </dgm:pt>
    <dgm:pt modelId="{226E5D1C-7A0E-874B-AA69-F886378B2D2E}" type="pres">
      <dgm:prSet presAssocID="{85EA194C-8236-A145-BBC2-0F1A7F1009F9}" presName="hierRoot2" presStyleCnt="0">
        <dgm:presLayoutVars>
          <dgm:hierBranch val="init"/>
        </dgm:presLayoutVars>
      </dgm:prSet>
      <dgm:spPr/>
    </dgm:pt>
    <dgm:pt modelId="{19DF2D12-F85F-144C-BF68-70B18298979F}" type="pres">
      <dgm:prSet presAssocID="{85EA194C-8236-A145-BBC2-0F1A7F1009F9}" presName="rootComposite" presStyleCnt="0"/>
      <dgm:spPr/>
    </dgm:pt>
    <dgm:pt modelId="{40C87A53-3EE2-724A-B0D1-3F87E7EBBDF7}" type="pres">
      <dgm:prSet presAssocID="{85EA194C-8236-A145-BBC2-0F1A7F1009F9}" presName="rootText" presStyleLbl="node2" presStyleIdx="1" presStyleCnt="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461DAB-AA4A-9C48-989C-8AE863595F6E}" type="pres">
      <dgm:prSet presAssocID="{85EA194C-8236-A145-BBC2-0F1A7F1009F9}" presName="rootConnector" presStyleLbl="node2" presStyleIdx="1" presStyleCnt="3"/>
      <dgm:spPr/>
      <dgm:t>
        <a:bodyPr/>
        <a:lstStyle/>
        <a:p>
          <a:endParaRPr lang="en-US"/>
        </a:p>
      </dgm:t>
    </dgm:pt>
    <dgm:pt modelId="{AB097286-99EB-3E49-BF9C-38462B2923CA}" type="pres">
      <dgm:prSet presAssocID="{85EA194C-8236-A145-BBC2-0F1A7F1009F9}" presName="hierChild4" presStyleCnt="0"/>
      <dgm:spPr/>
    </dgm:pt>
    <dgm:pt modelId="{79C99DAE-2B3F-5144-9FAD-CE94A7E632D5}" type="pres">
      <dgm:prSet presAssocID="{85EA194C-8236-A145-BBC2-0F1A7F1009F9}" presName="hierChild5" presStyleCnt="0"/>
      <dgm:spPr/>
    </dgm:pt>
    <dgm:pt modelId="{5551F2DB-6ACA-9D49-BDB3-E037818A5846}" type="pres">
      <dgm:prSet presAssocID="{5D5FE9CA-1301-4443-9D4C-B86F0490245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65986787-0B85-5944-A373-E8E5E71C457C}" type="pres">
      <dgm:prSet presAssocID="{8F0DC060-9DE2-B640-871F-8E7E5B7B97CD}" presName="hierRoot2" presStyleCnt="0">
        <dgm:presLayoutVars>
          <dgm:hierBranch val="init"/>
        </dgm:presLayoutVars>
      </dgm:prSet>
      <dgm:spPr/>
    </dgm:pt>
    <dgm:pt modelId="{770BEEED-C1BB-8140-A029-ADA34CC1C05A}" type="pres">
      <dgm:prSet presAssocID="{8F0DC060-9DE2-B640-871F-8E7E5B7B97CD}" presName="rootComposite" presStyleCnt="0"/>
      <dgm:spPr/>
    </dgm:pt>
    <dgm:pt modelId="{28F4C875-48CF-9E42-A4FA-5F1878B8D2BF}" type="pres">
      <dgm:prSet presAssocID="{8F0DC060-9DE2-B640-871F-8E7E5B7B97CD}" presName="rootText" presStyleLbl="node2" presStyleIdx="2" presStyleCnt="3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01DA5BB-DDA7-254D-A068-BE44593040F1}" type="pres">
      <dgm:prSet presAssocID="{8F0DC060-9DE2-B640-871F-8E7E5B7B97CD}" presName="rootConnector" presStyleLbl="node2" presStyleIdx="2" presStyleCnt="3"/>
      <dgm:spPr/>
      <dgm:t>
        <a:bodyPr/>
        <a:lstStyle/>
        <a:p>
          <a:endParaRPr lang="en-US"/>
        </a:p>
      </dgm:t>
    </dgm:pt>
    <dgm:pt modelId="{C0AB3682-F2C7-0748-A019-C7DE7E128E2C}" type="pres">
      <dgm:prSet presAssocID="{8F0DC060-9DE2-B640-871F-8E7E5B7B97CD}" presName="hierChild4" presStyleCnt="0"/>
      <dgm:spPr/>
    </dgm:pt>
    <dgm:pt modelId="{9738EA9C-48E0-F445-9CE2-CCFB683795A6}" type="pres">
      <dgm:prSet presAssocID="{8F0DC060-9DE2-B640-871F-8E7E5B7B97CD}" presName="hierChild5" presStyleCnt="0"/>
      <dgm:spPr/>
    </dgm:pt>
    <dgm:pt modelId="{61D214B8-D5C0-A941-A1FA-DA9D229C6EA9}" type="pres">
      <dgm:prSet presAssocID="{C12821B1-9949-4147-BBCC-0DBC2EA7C685}" presName="hierChild3" presStyleCnt="0"/>
      <dgm:spPr/>
    </dgm:pt>
  </dgm:ptLst>
  <dgm:cxnLst>
    <dgm:cxn modelId="{41BE49BE-E803-B34C-B3DC-CB4E45BAFD86}" type="presOf" srcId="{C12821B1-9949-4147-BBCC-0DBC2EA7C685}" destId="{54D18068-3FA9-E24D-A3AF-EDD5B5669896}" srcOrd="0" destOrd="0" presId="urn:microsoft.com/office/officeart/2005/8/layout/orgChart1"/>
    <dgm:cxn modelId="{F992B305-7D3F-8B4C-BE4D-886A69880D8D}" type="presOf" srcId="{8F0DC060-9DE2-B640-871F-8E7E5B7B97CD}" destId="{A01DA5BB-DDA7-254D-A068-BE44593040F1}" srcOrd="1" destOrd="0" presId="urn:microsoft.com/office/officeart/2005/8/layout/orgChart1"/>
    <dgm:cxn modelId="{889D1D7D-F680-594D-86A0-1C8A9C5124F9}" type="presOf" srcId="{8F0DC060-9DE2-B640-871F-8E7E5B7B97CD}" destId="{28F4C875-48CF-9E42-A4FA-5F1878B8D2BF}" srcOrd="0" destOrd="0" presId="urn:microsoft.com/office/officeart/2005/8/layout/orgChart1"/>
    <dgm:cxn modelId="{C99AD254-5FB5-4042-8890-248982640197}" type="presOf" srcId="{37B2614B-57A0-3145-9216-2328944DF584}" destId="{C1BB5167-8DD6-B14E-9633-D167D9BBBDB5}" srcOrd="0" destOrd="0" presId="urn:microsoft.com/office/officeart/2005/8/layout/orgChart1"/>
    <dgm:cxn modelId="{93853C03-1FC5-154D-B8E1-55D56B436F00}" type="presOf" srcId="{C12821B1-9949-4147-BBCC-0DBC2EA7C685}" destId="{71813AD7-31A8-2044-B67C-5C67FAE00E01}" srcOrd="1" destOrd="0" presId="urn:microsoft.com/office/officeart/2005/8/layout/orgChart1"/>
    <dgm:cxn modelId="{FE4265BB-E0AB-6645-8620-1C023DED4083}" srcId="{C12821B1-9949-4147-BBCC-0DBC2EA7C685}" destId="{DDC7B254-2977-D741-88EB-2969E1A03775}" srcOrd="0" destOrd="0" parTransId="{FC31D54B-0BEC-044F-9787-1081FEF2EB8F}" sibTransId="{E19531B3-DB5A-E546-8C0E-67A1932F5FBF}"/>
    <dgm:cxn modelId="{CD9B9393-3FE3-FD46-B416-45979558A815}" type="presOf" srcId="{DDC7B254-2977-D741-88EB-2969E1A03775}" destId="{E73A4033-C178-1248-834E-7CDFF3517920}" srcOrd="0" destOrd="0" presId="urn:microsoft.com/office/officeart/2005/8/layout/orgChart1"/>
    <dgm:cxn modelId="{05F3B59E-84F4-5D48-A5C5-E75D90C91477}" type="presOf" srcId="{DDC7B254-2977-D741-88EB-2969E1A03775}" destId="{E636FFD7-7ED5-0D45-B57C-D2FA8C5DB46D}" srcOrd="1" destOrd="0" presId="urn:microsoft.com/office/officeart/2005/8/layout/orgChart1"/>
    <dgm:cxn modelId="{6AF64C0F-6DF0-4A45-814D-988B5D496F73}" srcId="{C12821B1-9949-4147-BBCC-0DBC2EA7C685}" destId="{8F0DC060-9DE2-B640-871F-8E7E5B7B97CD}" srcOrd="2" destOrd="0" parTransId="{5D5FE9CA-1301-4443-9D4C-B86F04902451}" sibTransId="{7FA4FAD3-FAA0-3246-BEB1-E864CEC16379}"/>
    <dgm:cxn modelId="{8780172C-1897-BB4F-95BB-669EC4B390A2}" type="presOf" srcId="{2ED246D0-1281-0342-8B5B-D9E89938D6B0}" destId="{316FE83B-78CE-9944-99A3-1D1F88B12E5A}" srcOrd="0" destOrd="0" presId="urn:microsoft.com/office/officeart/2005/8/layout/orgChart1"/>
    <dgm:cxn modelId="{39579D45-40DC-E845-BD16-262CD5A28DAA}" srcId="{37B2614B-57A0-3145-9216-2328944DF584}" destId="{C12821B1-9949-4147-BBCC-0DBC2EA7C685}" srcOrd="0" destOrd="0" parTransId="{5C647B26-8DE0-FA48-845D-9B4FCD94E82C}" sibTransId="{7C872C0E-2194-4246-8F62-38BBCB6B468D}"/>
    <dgm:cxn modelId="{64332975-19FA-D641-BBAE-2960C2B9F2FE}" type="presOf" srcId="{85EA194C-8236-A145-BBC2-0F1A7F1009F9}" destId="{40C87A53-3EE2-724A-B0D1-3F87E7EBBDF7}" srcOrd="0" destOrd="0" presId="urn:microsoft.com/office/officeart/2005/8/layout/orgChart1"/>
    <dgm:cxn modelId="{020EC163-59BB-E846-9E0D-FD76C8B66FDF}" type="presOf" srcId="{5D5FE9CA-1301-4443-9D4C-B86F04902451}" destId="{5551F2DB-6ACA-9D49-BDB3-E037818A5846}" srcOrd="0" destOrd="0" presId="urn:microsoft.com/office/officeart/2005/8/layout/orgChart1"/>
    <dgm:cxn modelId="{EF9A6D87-38FA-674A-9D0E-A886ADE8C1B0}" type="presOf" srcId="{85EA194C-8236-A145-BBC2-0F1A7F1009F9}" destId="{97461DAB-AA4A-9C48-989C-8AE863595F6E}" srcOrd="1" destOrd="0" presId="urn:microsoft.com/office/officeart/2005/8/layout/orgChart1"/>
    <dgm:cxn modelId="{C46FFB90-5F96-674A-BBCF-3CF0B56A5E27}" type="presOf" srcId="{FC31D54B-0BEC-044F-9787-1081FEF2EB8F}" destId="{280A07B3-52C7-C846-B474-55948AF2A80D}" srcOrd="0" destOrd="0" presId="urn:microsoft.com/office/officeart/2005/8/layout/orgChart1"/>
    <dgm:cxn modelId="{8A24597A-8D87-A745-B5A3-53A4374C9C3D}" srcId="{C12821B1-9949-4147-BBCC-0DBC2EA7C685}" destId="{85EA194C-8236-A145-BBC2-0F1A7F1009F9}" srcOrd="1" destOrd="0" parTransId="{2ED246D0-1281-0342-8B5B-D9E89938D6B0}" sibTransId="{CF00F99E-72CD-224B-9168-D6C15F4F26A1}"/>
    <dgm:cxn modelId="{79566BAD-EC2F-F841-84B1-7A544C14B2F3}" type="presParOf" srcId="{C1BB5167-8DD6-B14E-9633-D167D9BBBDB5}" destId="{E201DD90-1BF5-4743-A5E8-67AED92DB70C}" srcOrd="0" destOrd="0" presId="urn:microsoft.com/office/officeart/2005/8/layout/orgChart1"/>
    <dgm:cxn modelId="{9C77FA0C-2CFD-6944-B553-D0B1A05590AA}" type="presParOf" srcId="{E201DD90-1BF5-4743-A5E8-67AED92DB70C}" destId="{B446B6C3-68A5-1F49-A1C3-16A79403D499}" srcOrd="0" destOrd="0" presId="urn:microsoft.com/office/officeart/2005/8/layout/orgChart1"/>
    <dgm:cxn modelId="{F426DA54-4C31-E949-87B8-013FE07CE534}" type="presParOf" srcId="{B446B6C3-68A5-1F49-A1C3-16A79403D499}" destId="{54D18068-3FA9-E24D-A3AF-EDD5B5669896}" srcOrd="0" destOrd="0" presId="urn:microsoft.com/office/officeart/2005/8/layout/orgChart1"/>
    <dgm:cxn modelId="{3456CB20-CD94-3C47-B88B-27D0A536BC86}" type="presParOf" srcId="{B446B6C3-68A5-1F49-A1C3-16A79403D499}" destId="{71813AD7-31A8-2044-B67C-5C67FAE00E01}" srcOrd="1" destOrd="0" presId="urn:microsoft.com/office/officeart/2005/8/layout/orgChart1"/>
    <dgm:cxn modelId="{3D97D24D-2EC1-A14E-8BB9-188C4E99CD86}" type="presParOf" srcId="{E201DD90-1BF5-4743-A5E8-67AED92DB70C}" destId="{E5B88640-50CC-FC45-A97B-FE206ED41FC7}" srcOrd="1" destOrd="0" presId="urn:microsoft.com/office/officeart/2005/8/layout/orgChart1"/>
    <dgm:cxn modelId="{16EBDA35-B8E6-854C-94C3-AB5679C4C7A1}" type="presParOf" srcId="{E5B88640-50CC-FC45-A97B-FE206ED41FC7}" destId="{280A07B3-52C7-C846-B474-55948AF2A80D}" srcOrd="0" destOrd="0" presId="urn:microsoft.com/office/officeart/2005/8/layout/orgChart1"/>
    <dgm:cxn modelId="{364C3492-6762-DA49-8D57-D718357D7855}" type="presParOf" srcId="{E5B88640-50CC-FC45-A97B-FE206ED41FC7}" destId="{A6EB4337-4B5A-D74C-9255-064B5D3C16D6}" srcOrd="1" destOrd="0" presId="urn:microsoft.com/office/officeart/2005/8/layout/orgChart1"/>
    <dgm:cxn modelId="{B724D6EF-D5E9-E844-9669-556443A46435}" type="presParOf" srcId="{A6EB4337-4B5A-D74C-9255-064B5D3C16D6}" destId="{2329282A-5B7E-6242-A718-0BBD3F92A874}" srcOrd="0" destOrd="0" presId="urn:microsoft.com/office/officeart/2005/8/layout/orgChart1"/>
    <dgm:cxn modelId="{905B5FAF-9B0D-D043-8998-6868EFF73283}" type="presParOf" srcId="{2329282A-5B7E-6242-A718-0BBD3F92A874}" destId="{E73A4033-C178-1248-834E-7CDFF3517920}" srcOrd="0" destOrd="0" presId="urn:microsoft.com/office/officeart/2005/8/layout/orgChart1"/>
    <dgm:cxn modelId="{5E4DF71B-CE97-5246-BDBD-B37374AA6BBC}" type="presParOf" srcId="{2329282A-5B7E-6242-A718-0BBD3F92A874}" destId="{E636FFD7-7ED5-0D45-B57C-D2FA8C5DB46D}" srcOrd="1" destOrd="0" presId="urn:microsoft.com/office/officeart/2005/8/layout/orgChart1"/>
    <dgm:cxn modelId="{96C52040-4AE0-1642-9DF0-1B6F09837494}" type="presParOf" srcId="{A6EB4337-4B5A-D74C-9255-064B5D3C16D6}" destId="{11D6068D-5C5D-F944-AD4D-6307D8B6352E}" srcOrd="1" destOrd="0" presId="urn:microsoft.com/office/officeart/2005/8/layout/orgChart1"/>
    <dgm:cxn modelId="{A4F9E69B-346B-2342-8D77-93E5A61F0468}" type="presParOf" srcId="{A6EB4337-4B5A-D74C-9255-064B5D3C16D6}" destId="{B0FA1E64-C0CA-824C-89CA-C394DD1CC43F}" srcOrd="2" destOrd="0" presId="urn:microsoft.com/office/officeart/2005/8/layout/orgChart1"/>
    <dgm:cxn modelId="{240359D4-E4C4-0142-AA5A-482B816A08B2}" type="presParOf" srcId="{E5B88640-50CC-FC45-A97B-FE206ED41FC7}" destId="{316FE83B-78CE-9944-99A3-1D1F88B12E5A}" srcOrd="2" destOrd="0" presId="urn:microsoft.com/office/officeart/2005/8/layout/orgChart1"/>
    <dgm:cxn modelId="{87988DB0-E7B8-BB48-AD3F-2F5D3DE9230B}" type="presParOf" srcId="{E5B88640-50CC-FC45-A97B-FE206ED41FC7}" destId="{226E5D1C-7A0E-874B-AA69-F886378B2D2E}" srcOrd="3" destOrd="0" presId="urn:microsoft.com/office/officeart/2005/8/layout/orgChart1"/>
    <dgm:cxn modelId="{FE37098A-DCF4-6249-9D2F-95D532A79684}" type="presParOf" srcId="{226E5D1C-7A0E-874B-AA69-F886378B2D2E}" destId="{19DF2D12-F85F-144C-BF68-70B18298979F}" srcOrd="0" destOrd="0" presId="urn:microsoft.com/office/officeart/2005/8/layout/orgChart1"/>
    <dgm:cxn modelId="{4DF4B350-B728-FC4C-98B3-680335E507AD}" type="presParOf" srcId="{19DF2D12-F85F-144C-BF68-70B18298979F}" destId="{40C87A53-3EE2-724A-B0D1-3F87E7EBBDF7}" srcOrd="0" destOrd="0" presId="urn:microsoft.com/office/officeart/2005/8/layout/orgChart1"/>
    <dgm:cxn modelId="{CFA79159-6651-F549-BDFE-7713A19652FA}" type="presParOf" srcId="{19DF2D12-F85F-144C-BF68-70B18298979F}" destId="{97461DAB-AA4A-9C48-989C-8AE863595F6E}" srcOrd="1" destOrd="0" presId="urn:microsoft.com/office/officeart/2005/8/layout/orgChart1"/>
    <dgm:cxn modelId="{C0F4C9F2-9D42-214F-9380-DC115C49744A}" type="presParOf" srcId="{226E5D1C-7A0E-874B-AA69-F886378B2D2E}" destId="{AB097286-99EB-3E49-BF9C-38462B2923CA}" srcOrd="1" destOrd="0" presId="urn:microsoft.com/office/officeart/2005/8/layout/orgChart1"/>
    <dgm:cxn modelId="{A360C0A8-2F5B-CF46-B3BC-77A86F113E3A}" type="presParOf" srcId="{226E5D1C-7A0E-874B-AA69-F886378B2D2E}" destId="{79C99DAE-2B3F-5144-9FAD-CE94A7E632D5}" srcOrd="2" destOrd="0" presId="urn:microsoft.com/office/officeart/2005/8/layout/orgChart1"/>
    <dgm:cxn modelId="{F6C9F982-1620-1D45-A2C4-87A3727598C8}" type="presParOf" srcId="{E5B88640-50CC-FC45-A97B-FE206ED41FC7}" destId="{5551F2DB-6ACA-9D49-BDB3-E037818A5846}" srcOrd="4" destOrd="0" presId="urn:microsoft.com/office/officeart/2005/8/layout/orgChart1"/>
    <dgm:cxn modelId="{B4C19A46-581B-7040-BD2C-33B84091E562}" type="presParOf" srcId="{E5B88640-50CC-FC45-A97B-FE206ED41FC7}" destId="{65986787-0B85-5944-A373-E8E5E71C457C}" srcOrd="5" destOrd="0" presId="urn:microsoft.com/office/officeart/2005/8/layout/orgChart1"/>
    <dgm:cxn modelId="{2336F3AE-211A-BF46-BC9B-DC2D948A8E16}" type="presParOf" srcId="{65986787-0B85-5944-A373-E8E5E71C457C}" destId="{770BEEED-C1BB-8140-A029-ADA34CC1C05A}" srcOrd="0" destOrd="0" presId="urn:microsoft.com/office/officeart/2005/8/layout/orgChart1"/>
    <dgm:cxn modelId="{CC615AB6-260D-5B40-B311-C6086E7876AD}" type="presParOf" srcId="{770BEEED-C1BB-8140-A029-ADA34CC1C05A}" destId="{28F4C875-48CF-9E42-A4FA-5F1878B8D2BF}" srcOrd="0" destOrd="0" presId="urn:microsoft.com/office/officeart/2005/8/layout/orgChart1"/>
    <dgm:cxn modelId="{A60A605A-3E1F-1842-940A-BC4AE40666E6}" type="presParOf" srcId="{770BEEED-C1BB-8140-A029-ADA34CC1C05A}" destId="{A01DA5BB-DDA7-254D-A068-BE44593040F1}" srcOrd="1" destOrd="0" presId="urn:microsoft.com/office/officeart/2005/8/layout/orgChart1"/>
    <dgm:cxn modelId="{C8A5F04B-8EA0-5043-BF1B-FF582AD411AE}" type="presParOf" srcId="{65986787-0B85-5944-A373-E8E5E71C457C}" destId="{C0AB3682-F2C7-0748-A019-C7DE7E128E2C}" srcOrd="1" destOrd="0" presId="urn:microsoft.com/office/officeart/2005/8/layout/orgChart1"/>
    <dgm:cxn modelId="{6AE91B56-7FAA-454D-B623-9B74DDBDCD2E}" type="presParOf" srcId="{65986787-0B85-5944-A373-E8E5E71C457C}" destId="{9738EA9C-48E0-F445-9CE2-CCFB683795A6}" srcOrd="2" destOrd="0" presId="urn:microsoft.com/office/officeart/2005/8/layout/orgChart1"/>
    <dgm:cxn modelId="{399476D7-97EF-2B40-B6F9-5E3FCAD2E8EE}" type="presParOf" srcId="{E201DD90-1BF5-4743-A5E8-67AED92DB70C}" destId="{61D214B8-D5C0-A941-A1FA-DA9D229C6E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F2DB-6ACA-9D49-BDB3-E037818A5846}">
      <dsp:nvSpPr>
        <dsp:cNvPr id="0" name=""/>
        <dsp:cNvSpPr/>
      </dsp:nvSpPr>
      <dsp:spPr>
        <a:xfrm>
          <a:off x="3943350" y="1673496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03"/>
              </a:lnTo>
              <a:lnTo>
                <a:pt x="2789949" y="242103"/>
              </a:lnTo>
              <a:lnTo>
                <a:pt x="2789949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FE83B-78CE-9944-99A3-1D1F88B12E5A}">
      <dsp:nvSpPr>
        <dsp:cNvPr id="0" name=""/>
        <dsp:cNvSpPr/>
      </dsp:nvSpPr>
      <dsp:spPr>
        <a:xfrm>
          <a:off x="3897630" y="1673496"/>
          <a:ext cx="91440" cy="4842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A07B3-52C7-C846-B474-55948AF2A80D}">
      <dsp:nvSpPr>
        <dsp:cNvPr id="0" name=""/>
        <dsp:cNvSpPr/>
      </dsp:nvSpPr>
      <dsp:spPr>
        <a:xfrm>
          <a:off x="1153400" y="1673496"/>
          <a:ext cx="2789949" cy="484206"/>
        </a:xfrm>
        <a:custGeom>
          <a:avLst/>
          <a:gdLst/>
          <a:ahLst/>
          <a:cxnLst/>
          <a:rect l="0" t="0" r="0" b="0"/>
          <a:pathLst>
            <a:path>
              <a:moveTo>
                <a:pt x="2789949" y="0"/>
              </a:moveTo>
              <a:lnTo>
                <a:pt x="2789949" y="242103"/>
              </a:lnTo>
              <a:lnTo>
                <a:pt x="0" y="242103"/>
              </a:lnTo>
              <a:lnTo>
                <a:pt x="0" y="4842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18068-3FA9-E24D-A3AF-EDD5B5669896}">
      <dsp:nvSpPr>
        <dsp:cNvPr id="0" name=""/>
        <dsp:cNvSpPr/>
      </dsp:nvSpPr>
      <dsp:spPr>
        <a:xfrm>
          <a:off x="2790478" y="520624"/>
          <a:ext cx="2305742" cy="11528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Singing Voice</a:t>
          </a:r>
          <a:endParaRPr lang="en-US" sz="2900" kern="1200" dirty="0"/>
        </a:p>
      </dsp:txBody>
      <dsp:txXfrm>
        <a:off x="2846757" y="576903"/>
        <a:ext cx="2193184" cy="1040313"/>
      </dsp:txXfrm>
    </dsp:sp>
    <dsp:sp modelId="{E73A4033-C178-1248-834E-7CDFF3517920}">
      <dsp:nvSpPr>
        <dsp:cNvPr id="0" name=""/>
        <dsp:cNvSpPr/>
      </dsp:nvSpPr>
      <dsp:spPr>
        <a:xfrm>
          <a:off x="529" y="2157702"/>
          <a:ext cx="2305742" cy="11528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Quality Assessment</a:t>
          </a:r>
          <a:endParaRPr lang="en-US" sz="2900" kern="1200" dirty="0"/>
        </a:p>
      </dsp:txBody>
      <dsp:txXfrm>
        <a:off x="56808" y="2213981"/>
        <a:ext cx="2193184" cy="1040313"/>
      </dsp:txXfrm>
    </dsp:sp>
    <dsp:sp modelId="{40C87A53-3EE2-724A-B0D1-3F87E7EBBDF7}">
      <dsp:nvSpPr>
        <dsp:cNvPr id="0" name=""/>
        <dsp:cNvSpPr/>
      </dsp:nvSpPr>
      <dsp:spPr>
        <a:xfrm>
          <a:off x="2790478" y="2157702"/>
          <a:ext cx="2305742" cy="11528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Pronunciation Assessment</a:t>
          </a:r>
          <a:endParaRPr lang="en-US" sz="2900" kern="1200" dirty="0"/>
        </a:p>
      </dsp:txBody>
      <dsp:txXfrm>
        <a:off x="2846757" y="2213981"/>
        <a:ext cx="2193184" cy="1040313"/>
      </dsp:txXfrm>
    </dsp:sp>
    <dsp:sp modelId="{28F4C875-48CF-9E42-A4FA-5F1878B8D2BF}">
      <dsp:nvSpPr>
        <dsp:cNvPr id="0" name=""/>
        <dsp:cNvSpPr/>
      </dsp:nvSpPr>
      <dsp:spPr>
        <a:xfrm>
          <a:off x="5580427" y="2157702"/>
          <a:ext cx="2305742" cy="115287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Intelligibility in Music</a:t>
          </a:r>
          <a:endParaRPr lang="en-US" sz="2900" kern="1200" dirty="0"/>
        </a:p>
      </dsp:txBody>
      <dsp:txXfrm>
        <a:off x="5636706" y="2213981"/>
        <a:ext cx="2193184" cy="1040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39CFE-93E5-0649-9ECD-EBD10B0CFC59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D9CEF-FACF-AE43-92C6-4F7C4A1CA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4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Singing voice</a:t>
            </a:r>
            <a:r>
              <a:rPr lang="en-US" baseline="0" dirty="0" smtClean="0"/>
              <a:t> quality assessment: How well do you sing?</a:t>
            </a:r>
          </a:p>
          <a:p>
            <a:r>
              <a:rPr lang="en-US" baseline="0" dirty="0" smtClean="0"/>
              <a:t>Singing Voice Pronunciation Assessment: How good is your pronunciation in singing?</a:t>
            </a:r>
          </a:p>
          <a:p>
            <a:r>
              <a:rPr lang="en-US" baseline="0" dirty="0" smtClean="0"/>
              <a:t>Singing Voice Intelligibility in Music: How intelligible a song is in presence of </a:t>
            </a:r>
            <a:r>
              <a:rPr lang="en-US" baseline="0" smtClean="0"/>
              <a:t>background music?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65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signal processing methods to describe the </a:t>
            </a:r>
            <a:r>
              <a:rPr lang="en-US" baseline="0" dirty="0" err="1" smtClean="0"/>
              <a:t>percpetual</a:t>
            </a:r>
            <a:r>
              <a:rPr lang="en-US" baseline="0" dirty="0" smtClean="0"/>
              <a:t> parameters like pitch, rhythm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21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MFCC vectors represent in singing signal?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11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feature represents</a:t>
            </a:r>
            <a:r>
              <a:rPr lang="en-US" baseline="0" dirty="0" smtClean="0"/>
              <a:t> intonation or melody?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91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8274-8604-3143-AEE0-4EA4082369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r>
              <a:rPr lang="en-US" baseline="0" dirty="0" smtClean="0"/>
              <a:t> and Evaluator stages – 2 stage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8274-8604-3143-AEE0-4EA4082369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79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Dania will</a:t>
            </a:r>
            <a:r>
              <a:rPr lang="en-US" baseline="0" dirty="0" smtClean="0"/>
              <a:t> talk about an application that she built that evaluates pronunciation in singing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3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FCD19-3CA0-7443-9C96-6B4E3BD93D54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BEF67-DDEB-F845-B7C6-309A68447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jpeg"/><Relationship Id="rId5" Type="http://schemas.microsoft.com/office/2007/relationships/hdphoto" Target="../media/hdphoto3.wdp"/><Relationship Id="rId6" Type="http://schemas.openxmlformats.org/officeDocument/2006/relationships/image" Target="../media/image16.jpe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6.png"/><Relationship Id="rId10" Type="http://schemas.openxmlformats.org/officeDocument/2006/relationships/image" Target="../media/image4.png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microsoft.com/office/2007/relationships/media" Target="../media/media3.wav"/><Relationship Id="rId6" Type="http://schemas.openxmlformats.org/officeDocument/2006/relationships/audio" Target="../media/media3.wav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.png"/><Relationship Id="rId9" Type="http://schemas.openxmlformats.org/officeDocument/2006/relationships/image" Target="../media/image8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.wdp"/><Relationship Id="rId5" Type="http://schemas.openxmlformats.org/officeDocument/2006/relationships/image" Target="../media/image11.jpeg"/><Relationship Id="rId6" Type="http://schemas.microsoft.com/office/2007/relationships/hdphoto" Target="../media/hdphoto2.wdp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59389"/>
            <a:ext cx="7772400" cy="2737257"/>
          </a:xfrm>
        </p:spPr>
        <p:txBody>
          <a:bodyPr>
            <a:normAutofit fontScale="90000"/>
          </a:bodyPr>
          <a:lstStyle/>
          <a:p>
            <a:r>
              <a:rPr lang="en-US" dirty="0"/>
              <a:t>The singing voice research: the state-of-the-art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12039"/>
            <a:ext cx="6858000" cy="1282788"/>
          </a:xfrm>
        </p:spPr>
        <p:txBody>
          <a:bodyPr/>
          <a:lstStyle/>
          <a:p>
            <a:r>
              <a:rPr lang="en-US" dirty="0" smtClean="0"/>
              <a:t>Chitralekha Gupta, </a:t>
            </a:r>
            <a:r>
              <a:rPr lang="en-US" dirty="0" err="1" smtClean="0"/>
              <a:t>Karim</a:t>
            </a:r>
            <a:r>
              <a:rPr lang="en-US" dirty="0" smtClean="0"/>
              <a:t> </a:t>
            </a:r>
            <a:r>
              <a:rPr lang="en-US" dirty="0" err="1" smtClean="0"/>
              <a:t>Magdi</a:t>
            </a:r>
            <a:r>
              <a:rPr lang="en-US" dirty="0" smtClean="0"/>
              <a:t>, Dania </a:t>
            </a:r>
            <a:r>
              <a:rPr lang="en-US" dirty="0" err="1" smtClean="0"/>
              <a:t>Murad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8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9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10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1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9894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2" y="3118929"/>
            <a:ext cx="4396346" cy="330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78" y="3034264"/>
            <a:ext cx="4573921" cy="34234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867" y="6488668"/>
            <a:ext cx="861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	      Pitch derivative				Median-subtracted pitch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8650" y="1758195"/>
            <a:ext cx="7886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/>
              <a:t>Key transposition </a:t>
            </a:r>
            <a:r>
              <a:rPr lang="en-US" sz="2800" dirty="0"/>
              <a:t>should be allowed </a:t>
            </a:r>
            <a:r>
              <a:rPr lang="en-US" sz="2800" dirty="0">
                <a:sym typeface="Wingdings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pitch derivative</a:t>
            </a:r>
            <a:r>
              <a:rPr lang="en-US" sz="2800" dirty="0"/>
              <a:t>, and </a:t>
            </a:r>
            <a:r>
              <a:rPr lang="en-US" sz="2800" b="1" dirty="0"/>
              <a:t>median-subtracted pitch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400408"/>
            <a:ext cx="7886700" cy="1325563"/>
          </a:xfrm>
        </p:spPr>
        <p:txBody>
          <a:bodyPr/>
          <a:lstStyle/>
          <a:p>
            <a:r>
              <a:rPr lang="en-US" dirty="0" smtClean="0"/>
              <a:t>Intonation Accuracy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16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7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18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8877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457200" y="5142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635" y="1701263"/>
            <a:ext cx="3922648" cy="34003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7297" y="1689924"/>
            <a:ext cx="3871434" cy="34003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4357" y="5102014"/>
            <a:ext cx="7500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ysClr val="windowText" lastClr="000000"/>
                </a:solidFill>
              </a:rPr>
              <a:t> </a:t>
            </a:r>
            <a:r>
              <a:rPr lang="en-US" sz="2000" kern="0" dirty="0" smtClean="0">
                <a:solidFill>
                  <a:sysClr val="windowText" lastClr="000000"/>
                </a:solidFill>
              </a:rPr>
              <a:t> 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Baseline – distance features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			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PESnQ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6396" y="5618820"/>
            <a:ext cx="78402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</a:t>
            </a:r>
            <a:r>
              <a:rPr lang="en-US" dirty="0" smtClean="0"/>
              <a:t>dopting </a:t>
            </a:r>
            <a:r>
              <a:rPr lang="en-US" b="1" dirty="0"/>
              <a:t>the cognitive modeling theory </a:t>
            </a:r>
            <a:r>
              <a:rPr lang="en-US" dirty="0"/>
              <a:t>of </a:t>
            </a:r>
            <a:r>
              <a:rPr lang="en-US" b="1" dirty="0"/>
              <a:t>PESQ </a:t>
            </a:r>
            <a:r>
              <a:rPr lang="en-US" dirty="0"/>
              <a:t>to design a </a:t>
            </a:r>
            <a:r>
              <a:rPr lang="en-US" b="1" dirty="0" err="1"/>
              <a:t>PESnQ</a:t>
            </a:r>
            <a:r>
              <a:rPr lang="en-US" dirty="0"/>
              <a:t> score </a:t>
            </a:r>
            <a:r>
              <a:rPr lang="en-US" dirty="0" smtClean="0"/>
              <a:t>shows </a:t>
            </a:r>
            <a:r>
              <a:rPr lang="en-US" b="1" dirty="0"/>
              <a:t>96%</a:t>
            </a:r>
            <a:r>
              <a:rPr lang="en-US" dirty="0"/>
              <a:t> improvement over baseline scores in correlating with the music-expert human judges</a:t>
            </a:r>
          </a:p>
        </p:txBody>
      </p:sp>
    </p:spTree>
    <p:extLst>
      <p:ext uri="{BB962C8B-B14F-4D97-AF65-F5344CB8AC3E}">
        <p14:creationId xmlns:p14="http://schemas.microsoft.com/office/powerpoint/2010/main" val="143215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23895"/>
            <a:ext cx="7886700" cy="1325563"/>
          </a:xfrm>
        </p:spPr>
        <p:txBody>
          <a:bodyPr/>
          <a:lstStyle/>
          <a:p>
            <a:r>
              <a:rPr lang="en-US" dirty="0" smtClean="0"/>
              <a:t>Singing Pronunciation Assessment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63792" y="1686493"/>
            <a:ext cx="5397231" cy="480104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Learning a second language (L2) through singing </a:t>
            </a:r>
            <a:r>
              <a:rPr lang="en-US" sz="2400" dirty="0"/>
              <a:t>is shown to be effective and is used in </a:t>
            </a:r>
            <a:r>
              <a:rPr lang="en-US" sz="2400" dirty="0" smtClean="0"/>
              <a:t>pedagogy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Automatic </a:t>
            </a:r>
            <a:r>
              <a:rPr lang="en-US" sz="2400" dirty="0"/>
              <a:t>pronunciation evaluation of singing is desirable for L2 </a:t>
            </a:r>
            <a:r>
              <a:rPr lang="en-US" sz="2400" dirty="0" smtClean="0"/>
              <a:t>learning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GOAL: Automatic </a:t>
            </a:r>
            <a:r>
              <a:rPr lang="en-US" sz="2400" b="1" dirty="0"/>
              <a:t>pronunciation error detection in </a:t>
            </a:r>
            <a:r>
              <a:rPr lang="en-US" sz="2400" b="1" dirty="0" smtClean="0"/>
              <a:t>singing in South</a:t>
            </a:r>
            <a:r>
              <a:rPr lang="en-US" sz="2400" b="1" dirty="0"/>
              <a:t>-East Asian English accents </a:t>
            </a:r>
            <a:r>
              <a:rPr lang="en-US" sz="2400" b="1" dirty="0" smtClean="0"/>
              <a:t>(</a:t>
            </a:r>
            <a:r>
              <a:rPr lang="en-US" sz="2400" b="1" dirty="0"/>
              <a:t>Malaysian: M, Indonesian: I, Singaporean: S) 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24" y="1849458"/>
            <a:ext cx="3440569" cy="3459319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7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8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9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0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Rectangle 10"/>
          <p:cNvSpPr/>
          <p:nvPr/>
        </p:nvSpPr>
        <p:spPr>
          <a:xfrm>
            <a:off x="35898" y="6185220"/>
            <a:ext cx="9108101" cy="675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/>
              <a:t>*Chitralekha </a:t>
            </a:r>
            <a:r>
              <a:rPr lang="en-US" sz="1600" b="1" dirty="0"/>
              <a:t>Gupta</a:t>
            </a:r>
            <a:r>
              <a:rPr lang="en-US" sz="1600" dirty="0"/>
              <a:t>, </a:t>
            </a:r>
            <a:r>
              <a:rPr lang="en-US" sz="1600" dirty="0" smtClean="0"/>
              <a:t>David </a:t>
            </a:r>
            <a:r>
              <a:rPr lang="en-US" sz="1600" dirty="0" err="1" smtClean="0"/>
              <a:t>Grunberg</a:t>
            </a:r>
            <a:r>
              <a:rPr lang="en-US" sz="1600" dirty="0" smtClean="0"/>
              <a:t>, </a:t>
            </a:r>
            <a:r>
              <a:rPr lang="en-US" sz="1600" dirty="0" err="1" smtClean="0"/>
              <a:t>Preeti</a:t>
            </a:r>
            <a:r>
              <a:rPr lang="en-US" sz="1600" dirty="0" smtClean="0"/>
              <a:t> </a:t>
            </a:r>
            <a:r>
              <a:rPr lang="en-US" sz="1600" dirty="0" err="1" smtClean="0"/>
              <a:t>Rao</a:t>
            </a:r>
            <a:r>
              <a:rPr lang="en-US" sz="1600" dirty="0" smtClean="0"/>
              <a:t>, and </a:t>
            </a:r>
            <a:r>
              <a:rPr lang="en-US" sz="1600" dirty="0"/>
              <a:t>Ye Wang. </a:t>
            </a:r>
            <a:r>
              <a:rPr lang="en-US" sz="1600" dirty="0" smtClean="0"/>
              <a:t>“Towards Mispronunciation Detection in Singing”, ISMIR 2017, Suzhou, China, Oct. 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1295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2161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Error patterns in </a:t>
            </a:r>
            <a:r>
              <a:rPr lang="en-US" sz="3200" dirty="0" smtClean="0">
                <a:solidFill>
                  <a:prstClr val="black"/>
                </a:solidFill>
                <a:ea typeface="+mn-ea"/>
                <a:cs typeface="+mn-cs"/>
              </a:rPr>
              <a:t>South-East Asian English accents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722696" y="2101502"/>
            <a:ext cx="8047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From speech analysis literature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11069"/>
              </p:ext>
            </p:extLst>
          </p:nvPr>
        </p:nvGraphicFramePr>
        <p:xfrm>
          <a:off x="794898" y="2555102"/>
          <a:ext cx="7227302" cy="361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453"/>
                <a:gridCol w="2729881"/>
                <a:gridCol w="3903968"/>
              </a:tblGrid>
              <a:tr h="41896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ID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Error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Examples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</a:tr>
              <a:tr h="41896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C1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/dh/</a:t>
                      </a:r>
                      <a:r>
                        <a:rPr lang="en-US" sz="1800" dirty="0" smtClean="0">
                          <a:sym typeface="Wingdings"/>
                        </a:rPr>
                        <a:t>/d/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thy </a:t>
                      </a:r>
                      <a:r>
                        <a:rPr lang="en-US" sz="1800" dirty="0" smtClean="0">
                          <a:sym typeface="Wingdings"/>
                        </a:rPr>
                        <a:t> die</a:t>
                      </a:r>
                      <a:r>
                        <a:rPr lang="en-US" sz="1800" dirty="0" smtClean="0"/>
                        <a:t>; mother </a:t>
                      </a:r>
                      <a:r>
                        <a:rPr lang="en-US" sz="1800" dirty="0" smtClean="0">
                          <a:sym typeface="Wingdings"/>
                        </a:rPr>
                        <a:t> </a:t>
                      </a:r>
                      <a:r>
                        <a:rPr lang="en-US" sz="1800" dirty="0" err="1" smtClean="0">
                          <a:sym typeface="Wingdings"/>
                        </a:rPr>
                        <a:t>moder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</a:tr>
              <a:tr h="41896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C2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/</a:t>
                      </a:r>
                      <a:r>
                        <a:rPr lang="en-US" sz="1800" dirty="0" err="1" smtClean="0"/>
                        <a:t>th</a:t>
                      </a:r>
                      <a:r>
                        <a:rPr lang="en-US" sz="1800" dirty="0" smtClean="0"/>
                        <a:t>/</a:t>
                      </a:r>
                      <a:r>
                        <a:rPr lang="en-US" sz="1800" dirty="0" smtClean="0">
                          <a:sym typeface="Wingdings"/>
                        </a:rPr>
                        <a:t> /t/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thought </a:t>
                      </a:r>
                      <a:r>
                        <a:rPr lang="en-US" sz="1800" dirty="0" smtClean="0">
                          <a:sym typeface="Wingdings"/>
                        </a:rPr>
                        <a:t> taught;</a:t>
                      </a:r>
                      <a:r>
                        <a:rPr lang="en-US" sz="1800" baseline="0" dirty="0" smtClean="0">
                          <a:sym typeface="Wingdings"/>
                        </a:rPr>
                        <a:t> nothing  noting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</a:tr>
              <a:tr h="41896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C3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/t/</a:t>
                      </a:r>
                      <a:r>
                        <a:rPr lang="en-US" sz="1800" dirty="0" smtClean="0">
                          <a:sym typeface="Wingdings"/>
                        </a:rPr>
                        <a:t> /</a:t>
                      </a:r>
                      <a:r>
                        <a:rPr lang="en-US" sz="1800" dirty="0" err="1" smtClean="0">
                          <a:sym typeface="Wingdings"/>
                        </a:rPr>
                        <a:t>th</a:t>
                      </a:r>
                      <a:r>
                        <a:rPr lang="en-US" sz="1800" dirty="0" smtClean="0">
                          <a:sym typeface="Wingdings"/>
                        </a:rPr>
                        <a:t>/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to</a:t>
                      </a:r>
                      <a:r>
                        <a:rPr lang="en-US" sz="1800" dirty="0" err="1" smtClean="0">
                          <a:sym typeface="Wingdings"/>
                        </a:rPr>
                        <a:t>thu</a:t>
                      </a:r>
                      <a:r>
                        <a:rPr lang="en-US" sz="1800" dirty="0" smtClean="0">
                          <a:sym typeface="Wingdings"/>
                        </a:rPr>
                        <a:t>; sitting  </a:t>
                      </a:r>
                      <a:r>
                        <a:rPr lang="en-US" sz="1800" dirty="0" err="1" smtClean="0">
                          <a:sym typeface="Wingdings"/>
                        </a:rPr>
                        <a:t>sithing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</a:tr>
              <a:tr h="41896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C4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/d/</a:t>
                      </a:r>
                      <a:r>
                        <a:rPr lang="en-US" sz="1800" dirty="0" smtClean="0">
                          <a:sym typeface="Wingdings"/>
                        </a:rPr>
                        <a:t> /dh/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dear </a:t>
                      </a:r>
                      <a:r>
                        <a:rPr lang="en-US" sz="1800" dirty="0" smtClean="0">
                          <a:sym typeface="Wingdings"/>
                        </a:rPr>
                        <a:t> </a:t>
                      </a:r>
                      <a:r>
                        <a:rPr lang="en-US" sz="1800" dirty="0" err="1" smtClean="0">
                          <a:sym typeface="Wingdings"/>
                        </a:rPr>
                        <a:t>dhear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</a:tr>
              <a:tr h="41896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CD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Word-end consonant deletion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moment </a:t>
                      </a:r>
                      <a:r>
                        <a:rPr lang="en-US" sz="1800" dirty="0" smtClean="0">
                          <a:sym typeface="Wingdings"/>
                        </a:rPr>
                        <a:t> </a:t>
                      </a:r>
                      <a:r>
                        <a:rPr lang="en-US" sz="1800" dirty="0" err="1" smtClean="0">
                          <a:sym typeface="Wingdings"/>
                        </a:rPr>
                        <a:t>momen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</a:tr>
              <a:tr h="41896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Rolling /r/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ray </a:t>
                      </a:r>
                      <a:r>
                        <a:rPr lang="en-US" sz="1800" dirty="0" smtClean="0">
                          <a:sym typeface="Wingdings"/>
                        </a:rPr>
                        <a:t> </a:t>
                      </a:r>
                      <a:r>
                        <a:rPr lang="en-US" sz="1800" dirty="0" err="1" smtClean="0">
                          <a:sym typeface="Wingdings"/>
                        </a:rPr>
                        <a:t>rray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</a:tr>
              <a:tr h="41896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vowel</a:t>
                      </a:r>
                      <a:r>
                        <a:rPr lang="en-US" sz="1800" baseline="0" dirty="0" smtClean="0"/>
                        <a:t> error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fool</a:t>
                      </a:r>
                      <a:r>
                        <a:rPr lang="en-US" sz="1800" dirty="0" err="1" smtClean="0">
                          <a:sym typeface="Wingdings"/>
                        </a:rPr>
                        <a:t>full</a:t>
                      </a:r>
                      <a:r>
                        <a:rPr lang="en-US" sz="1800" dirty="0" smtClean="0">
                          <a:sym typeface="Wingdings"/>
                        </a:rPr>
                        <a:t>; </a:t>
                      </a:r>
                      <a:r>
                        <a:rPr lang="en-US" sz="1800" dirty="0" err="1" smtClean="0">
                          <a:sym typeface="Wingdings"/>
                        </a:rPr>
                        <a:t>sleepingslipping</a:t>
                      </a:r>
                      <a:endParaRPr lang="en-US" sz="1800" dirty="0"/>
                    </a:p>
                  </a:txBody>
                  <a:tcPr marL="129433" marR="129433" marT="64652" marB="64652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22111" y="6319663"/>
            <a:ext cx="7662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5066" indent="-485066">
              <a:buFont typeface="Wingdings" charset="2"/>
              <a:buChar char="Ø"/>
            </a:pPr>
            <a:r>
              <a:rPr lang="en-US" sz="2400" b="1" dirty="0">
                <a:solidFill>
                  <a:srgbClr val="800000"/>
                </a:solidFill>
              </a:rPr>
              <a:t>Are all of these error patterns also observed in singing?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9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0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11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2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Rectangle 1"/>
          <p:cNvSpPr/>
          <p:nvPr/>
        </p:nvSpPr>
        <p:spPr>
          <a:xfrm>
            <a:off x="522111" y="1306164"/>
            <a:ext cx="7760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5066" indent="-485066">
              <a:buFont typeface="Wingdings" charset="2"/>
              <a:buChar char="Ø"/>
            </a:pPr>
            <a:r>
              <a:rPr lang="en-US" sz="2400" dirty="0"/>
              <a:t>What are the error patterns observed in </a:t>
            </a:r>
            <a:r>
              <a:rPr lang="en-US" sz="2400" dirty="0">
                <a:solidFill>
                  <a:srgbClr val="800000"/>
                </a:solidFill>
              </a:rPr>
              <a:t>non-native singing </a:t>
            </a:r>
            <a:r>
              <a:rPr lang="en-US" sz="2400" dirty="0"/>
              <a:t>compared to </a:t>
            </a:r>
            <a:r>
              <a:rPr lang="en-US" sz="2400" dirty="0">
                <a:solidFill>
                  <a:srgbClr val="800000"/>
                </a:solidFill>
              </a:rPr>
              <a:t>non-native speech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008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Subjective analysis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024" y="1537464"/>
            <a:ext cx="4745356" cy="385380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956718" y="3262501"/>
            <a:ext cx="668360" cy="22021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159766" y="3078986"/>
            <a:ext cx="668360" cy="234898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3671" y="5163416"/>
            <a:ext cx="87388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Findings: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Consonant </a:t>
            </a:r>
            <a:r>
              <a:rPr lang="en-US" sz="2000" b="1" dirty="0"/>
              <a:t>Deletion </a:t>
            </a:r>
            <a:r>
              <a:rPr lang="en-US" sz="2000" dirty="0"/>
              <a:t>and </a:t>
            </a:r>
            <a:r>
              <a:rPr lang="en-US" sz="2000" b="1" dirty="0"/>
              <a:t>Vowel errors</a:t>
            </a:r>
            <a:r>
              <a:rPr lang="en-US" sz="2000" dirty="0"/>
              <a:t> are significantly</a:t>
            </a:r>
            <a:r>
              <a:rPr lang="en-US" sz="2000" b="1" dirty="0"/>
              <a:t> lower in singing</a:t>
            </a:r>
            <a:r>
              <a:rPr lang="en-US" sz="2000" dirty="0"/>
              <a:t> than in </a:t>
            </a:r>
            <a:r>
              <a:rPr lang="en-US" sz="2000" dirty="0" smtClean="0"/>
              <a:t>speech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Key Insight: </a:t>
            </a:r>
            <a:r>
              <a:rPr lang="en-US" sz="2000" dirty="0" smtClean="0"/>
              <a:t>Only </a:t>
            </a:r>
            <a:r>
              <a:rPr lang="en-US" sz="2000" dirty="0"/>
              <a:t>a subset of the error patterns that occur in speech occur in </a:t>
            </a:r>
            <a:r>
              <a:rPr lang="en-US" sz="2000" dirty="0" smtClean="0"/>
              <a:t>singing - </a:t>
            </a:r>
            <a:r>
              <a:rPr lang="en-US" sz="2000" b="1" dirty="0"/>
              <a:t>suggests a possible learning </a:t>
            </a:r>
            <a:r>
              <a:rPr lang="en-US" sz="2000" b="1" dirty="0" smtClean="0"/>
              <a:t>strategy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9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4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6" name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63725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Automatic Evaluation Framework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80807" y="6234225"/>
            <a:ext cx="1499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“LEX”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02" y="2425134"/>
            <a:ext cx="6700309" cy="4148646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91245" y="1416998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Converted all </a:t>
            </a:r>
            <a:r>
              <a:rPr lang="en-US" sz="2400" dirty="0"/>
              <a:t>pronunciation patterns into a dictionary of words with acceptable and unacceptable pronunciation </a:t>
            </a:r>
            <a:r>
              <a:rPr lang="en-US" sz="2400" dirty="0" smtClean="0"/>
              <a:t>variants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8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9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10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1" name="pasted-imag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9454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90" y="541536"/>
            <a:ext cx="7886700" cy="1325563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98722"/>
              </p:ext>
            </p:extLst>
          </p:nvPr>
        </p:nvGraphicFramePr>
        <p:xfrm>
          <a:off x="452138" y="1874153"/>
          <a:ext cx="8157214" cy="2712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142"/>
                <a:gridCol w="2543885"/>
                <a:gridCol w="3603187"/>
              </a:tblGrid>
              <a:tr h="445711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Dictionary 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Dictionary B</a:t>
                      </a:r>
                      <a:endParaRPr lang="en-US" sz="2400" dirty="0"/>
                    </a:p>
                  </a:txBody>
                  <a:tcPr/>
                </a:tc>
              </a:tr>
              <a:tr h="12301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Definition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only American English phones (L2)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American </a:t>
                      </a:r>
                      <a:r>
                        <a:rPr lang="en-US" sz="2400" dirty="0" err="1" smtClean="0"/>
                        <a:t>phones+modified</a:t>
                      </a:r>
                      <a:r>
                        <a:rPr lang="en-US" sz="2400" dirty="0" smtClean="0"/>
                        <a:t> (L1-adapted) phone</a:t>
                      </a:r>
                      <a:endParaRPr lang="en-US" sz="2400" dirty="0"/>
                    </a:p>
                  </a:txBody>
                  <a:tcPr/>
                </a:tc>
              </a:tr>
              <a:tr h="44571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Example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/</a:t>
                      </a:r>
                      <a:r>
                        <a:rPr lang="en-US" sz="2400" dirty="0" err="1" smtClean="0"/>
                        <a:t>th</a:t>
                      </a:r>
                      <a:r>
                        <a:rPr lang="en-US" sz="2400" dirty="0" smtClean="0"/>
                        <a:t>/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/</a:t>
                      </a:r>
                      <a:r>
                        <a:rPr lang="en-US" sz="2400" dirty="0" err="1" smtClean="0"/>
                        <a:t>th</a:t>
                      </a:r>
                      <a:r>
                        <a:rPr lang="en-US" sz="2400" dirty="0" smtClean="0"/>
                        <a:t>/, /cl/+/</a:t>
                      </a:r>
                      <a:r>
                        <a:rPr lang="en-US" sz="2400" dirty="0" err="1" smtClean="0"/>
                        <a:t>th</a:t>
                      </a:r>
                      <a:r>
                        <a:rPr lang="en-US" sz="2400" dirty="0" smtClean="0"/>
                        <a:t>/</a:t>
                      </a:r>
                      <a:endParaRPr lang="en-US" sz="2400" dirty="0"/>
                    </a:p>
                  </a:txBody>
                  <a:tcPr/>
                </a:tc>
              </a:tr>
              <a:tr h="56798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F-score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0.63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0.67</a:t>
                      </a:r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2138" y="5156022"/>
            <a:ext cx="815721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We provided rules that predict singing </a:t>
            </a:r>
            <a:r>
              <a:rPr lang="en-US" sz="2400" dirty="0" smtClean="0"/>
              <a:t>mispronunciations </a:t>
            </a:r>
            <a:r>
              <a:rPr lang="en-US" sz="2400" dirty="0"/>
              <a:t>for </a:t>
            </a:r>
            <a:r>
              <a:rPr lang="en-US" sz="2400" dirty="0" smtClean="0"/>
              <a:t>a given </a:t>
            </a:r>
            <a:r>
              <a:rPr lang="en-US" sz="2400" dirty="0"/>
              <a:t>L1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L1-adapted dictionary to detect mispronunciation in singing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7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8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9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0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867128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79238" y="514261"/>
            <a:ext cx="7886700" cy="1325563"/>
          </a:xfrm>
        </p:spPr>
        <p:txBody>
          <a:bodyPr/>
          <a:lstStyle/>
          <a:p>
            <a:r>
              <a:rPr lang="en-US" dirty="0" smtClean="0"/>
              <a:t>Why Singing Voice Research?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80414" y="1583765"/>
            <a:ext cx="4540997" cy="448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Music Information Retrieval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901" y="2453524"/>
            <a:ext cx="2075858" cy="116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2228056" y="2808604"/>
            <a:ext cx="1969294" cy="12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/>
          <p:cNvSpPr/>
          <p:nvPr/>
        </p:nvSpPr>
        <p:spPr>
          <a:xfrm>
            <a:off x="4959352" y="1537001"/>
            <a:ext cx="1958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Edutainment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747058" y="4364336"/>
            <a:ext cx="2554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Language Learning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959352" y="406962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Speech </a:t>
            </a:r>
            <a:r>
              <a:rPr lang="en-US" sz="2400" dirty="0" smtClean="0"/>
              <a:t>Therapy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80414" y="2032000"/>
            <a:ext cx="31215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Singing-to-Text transcription</a:t>
            </a:r>
          </a:p>
          <a:p>
            <a:r>
              <a:rPr lang="en-US" sz="2000" dirty="0"/>
              <a:t>Singing-to-Lyrics alignment</a:t>
            </a:r>
          </a:p>
          <a:p>
            <a:r>
              <a:rPr lang="en-US" sz="2000" dirty="0"/>
              <a:t>Query-by-singing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34059" y="1938902"/>
            <a:ext cx="348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Singing learning and scoring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747058" y="4826001"/>
            <a:ext cx="33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Pronunciation Evaluation</a:t>
            </a:r>
          </a:p>
          <a:p>
            <a:r>
              <a:rPr lang="en-US" dirty="0" smtClean="0"/>
              <a:t>Intelligible Song Recommendation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7187"/>
          <a:stretch/>
        </p:blipFill>
        <p:spPr>
          <a:xfrm>
            <a:off x="941993" y="5472332"/>
            <a:ext cx="2020264" cy="13500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034059" y="4521807"/>
            <a:ext cx="26147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Music Therapy for Speech</a:t>
            </a:r>
          </a:p>
          <a:p>
            <a:r>
              <a:rPr lang="en-US" dirty="0" smtClean="0"/>
              <a:t>Disorders 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901" y="5168138"/>
            <a:ext cx="2479661" cy="165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44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Directions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700743"/>
              </p:ext>
            </p:extLst>
          </p:nvPr>
        </p:nvGraphicFramePr>
        <p:xfrm>
          <a:off x="628650" y="1329766"/>
          <a:ext cx="7886700" cy="3831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352" y="4785762"/>
            <a:ext cx="1405031" cy="17734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175" y="4671812"/>
            <a:ext cx="2517588" cy="181266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066118" y="4846316"/>
            <a:ext cx="2868706" cy="1623218"/>
            <a:chOff x="6066118" y="4846316"/>
            <a:chExt cx="2868706" cy="16232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66118" y="4846316"/>
              <a:ext cx="2868706" cy="16232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66118" y="5807296"/>
              <a:ext cx="2868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rPr>
                <a:t>SAY WHAT???</a:t>
              </a:r>
              <a:endParaRPr lang="en-US" sz="36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58633" y="3404743"/>
            <a:ext cx="2798542" cy="126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267576" y="3404743"/>
            <a:ext cx="2798542" cy="126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32058" y="3404743"/>
            <a:ext cx="2798542" cy="1267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3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5099"/>
            <a:ext cx="7886700" cy="1325563"/>
          </a:xfrm>
        </p:spPr>
        <p:txBody>
          <a:bodyPr/>
          <a:lstStyle/>
          <a:p>
            <a:r>
              <a:rPr lang="en-US" dirty="0" smtClean="0"/>
              <a:t>Singing Quality Assessment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457200" y="7862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209299"/>
            <a:endParaRPr lang="en-US" sz="4000" dirty="0">
              <a:solidFill>
                <a:srgbClr val="003D7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34670" y="5002664"/>
            <a:ext cx="345632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2400" dirty="0"/>
              <a:t>Intonation Accuracy</a:t>
            </a:r>
          </a:p>
          <a:p>
            <a:pPr marL="571500" indent="-571500">
              <a:buFont typeface="Arial"/>
              <a:buChar char="•"/>
            </a:pPr>
            <a:r>
              <a:rPr lang="en-US" sz="2400" dirty="0" smtClean="0"/>
              <a:t>Rhythm </a:t>
            </a:r>
            <a:r>
              <a:rPr lang="en-US" sz="2400" dirty="0"/>
              <a:t>Consistency</a:t>
            </a:r>
          </a:p>
          <a:p>
            <a:pPr marL="571500" indent="-571500">
              <a:buFont typeface="Arial"/>
              <a:buChar char="•"/>
            </a:pPr>
            <a:r>
              <a:rPr lang="en-US" sz="2400" dirty="0" smtClean="0"/>
              <a:t>Appropriate Vibrato</a:t>
            </a:r>
            <a:endParaRPr lang="en-US" sz="2400" dirty="0"/>
          </a:p>
        </p:txBody>
      </p:sp>
      <p:pic>
        <p:nvPicPr>
          <p:cNvPr id="13" name="good_cli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19317" y="2064767"/>
            <a:ext cx="1039813" cy="1039813"/>
          </a:xfrm>
          <a:prstGeom prst="rect">
            <a:avLst/>
          </a:prstGeom>
        </p:spPr>
      </p:pic>
      <p:pic>
        <p:nvPicPr>
          <p:cNvPr id="14" name="good2_clip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97173" y="2008169"/>
            <a:ext cx="1066800" cy="1066800"/>
          </a:xfrm>
          <a:prstGeom prst="rect">
            <a:avLst/>
          </a:prstGeom>
        </p:spPr>
      </p:pic>
      <p:pic>
        <p:nvPicPr>
          <p:cNvPr id="15" name="bad_clip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41001" y="2015764"/>
            <a:ext cx="1066800" cy="1066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82440" y="3310985"/>
            <a:ext cx="16695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Reference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4382241" y="3337945"/>
            <a:ext cx="351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6917647" y="3349226"/>
            <a:ext cx="351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4015570" y="3287756"/>
            <a:ext cx="1090237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 smtClean="0"/>
              <a:t>Better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721673" y="3305057"/>
            <a:ext cx="874057" cy="52322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sz="2800" dirty="0" smtClean="0"/>
              <a:t>Poor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243911" y="4417888"/>
            <a:ext cx="88000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How do experts </a:t>
            </a:r>
            <a:r>
              <a:rPr lang="en-US" sz="3200" dirty="0" smtClean="0"/>
              <a:t>perceptually assess </a:t>
            </a:r>
            <a:r>
              <a:rPr lang="en-US" sz="3200" dirty="0"/>
              <a:t>singing quality?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49753" y="5002664"/>
            <a:ext cx="376559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2400" dirty="0"/>
              <a:t>Voice Quality</a:t>
            </a:r>
          </a:p>
          <a:p>
            <a:pPr marL="571500" indent="-571500">
              <a:buFont typeface="Arial"/>
              <a:buChar char="•"/>
            </a:pPr>
            <a:r>
              <a:rPr lang="en-US" sz="2400" dirty="0"/>
              <a:t>Pitch Dynamic Range</a:t>
            </a:r>
          </a:p>
          <a:p>
            <a:pPr marL="571500" indent="-571500">
              <a:buFont typeface="Arial"/>
              <a:buChar char="•"/>
            </a:pPr>
            <a:r>
              <a:rPr lang="en-US" sz="2400" dirty="0"/>
              <a:t>Pronunciation</a:t>
            </a:r>
          </a:p>
        </p:txBody>
      </p:sp>
    </p:spTree>
    <p:extLst>
      <p:ext uri="{BB962C8B-B14F-4D97-AF65-F5344CB8AC3E}">
        <p14:creationId xmlns:p14="http://schemas.microsoft.com/office/powerpoint/2010/main" val="155023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99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951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007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10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2" grpId="0"/>
      <p:bldP spid="16" grpId="0"/>
      <p:bldP spid="17" grpId="0"/>
      <p:bldP spid="18" grpId="0"/>
      <p:bldP spid="19" grpId="0" animBg="1"/>
      <p:bldP spid="20" grpId="0" animBg="1"/>
      <p:bldP spid="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5099"/>
            <a:ext cx="7886700" cy="1325563"/>
          </a:xfrm>
        </p:spPr>
        <p:txBody>
          <a:bodyPr/>
          <a:lstStyle/>
          <a:p>
            <a:r>
              <a:rPr lang="en-US" dirty="0" smtClean="0"/>
              <a:t>How do we teach a machine to evaluate singing quality?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457200" y="7862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209299"/>
            <a:endParaRPr lang="en-US" sz="4000" dirty="0">
              <a:solidFill>
                <a:srgbClr val="003D7C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57865" y="3619517"/>
            <a:ext cx="267411" cy="15658"/>
          </a:xfrm>
          <a:prstGeom prst="straightConnector1">
            <a:avLst/>
          </a:prstGeom>
          <a:noFill/>
          <a:ln w="25400" cap="flat" cmpd="dbl" algn="ctr">
            <a:solidFill>
              <a:srgbClr val="2C7C9F"/>
            </a:solidFill>
            <a:prstDash val="soli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>
          <a:xfrm>
            <a:off x="1610995" y="4495747"/>
            <a:ext cx="328091" cy="0"/>
          </a:xfrm>
          <a:prstGeom prst="straightConnector1">
            <a:avLst/>
          </a:prstGeom>
          <a:noFill/>
          <a:ln w="25400" cap="flat" cmpd="dbl" algn="ctr">
            <a:solidFill>
              <a:srgbClr val="2C7C9F"/>
            </a:solidFill>
            <a:prstDash val="soli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1925276" y="2804944"/>
            <a:ext cx="2204391" cy="2240426"/>
          </a:xfrm>
          <a:prstGeom prst="rect">
            <a:avLst/>
          </a:prstGeom>
          <a:noFill/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ysClr val="windowText" lastClr="000000"/>
                </a:solidFill>
              </a:rPr>
              <a:t>Signal processing-based objective features for pitch, rhythm</a:t>
            </a:r>
            <a:r>
              <a:rPr lang="en-US" sz="2400" kern="0" dirty="0">
                <a:solidFill>
                  <a:sysClr val="windowText" lastClr="000000"/>
                </a:solidFill>
              </a:rPr>
              <a:t> </a:t>
            </a:r>
            <a:r>
              <a:rPr lang="en-US" sz="2400" kern="0" dirty="0" smtClean="0">
                <a:solidFill>
                  <a:sysClr val="windowText" lastClr="000000"/>
                </a:solidFill>
              </a:rPr>
              <a:t>etc.</a:t>
            </a:r>
            <a:endParaRPr lang="en-US" sz="24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Arrow Connector 24"/>
          <p:cNvCxnSpPr>
            <a:stCxn id="24" idx="3"/>
            <a:endCxn id="26" idx="1"/>
          </p:cNvCxnSpPr>
          <p:nvPr/>
        </p:nvCxnSpPr>
        <p:spPr>
          <a:xfrm flipV="1">
            <a:off x="4129667" y="3917936"/>
            <a:ext cx="279926" cy="7221"/>
          </a:xfrm>
          <a:prstGeom prst="straightConnector1">
            <a:avLst/>
          </a:prstGeom>
          <a:noFill/>
          <a:ln w="25400" cap="flat" cmpd="dbl" algn="ctr">
            <a:solidFill>
              <a:srgbClr val="2C7C9F"/>
            </a:solidFill>
            <a:prstDash val="solid"/>
            <a:tailEnd type="arrow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4409593" y="3143421"/>
            <a:ext cx="1585392" cy="154902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Cognitive </a:t>
            </a:r>
            <a:r>
              <a:rPr lang="en-US" sz="2400" kern="0" dirty="0">
                <a:solidFill>
                  <a:sysClr val="windowText" lastClr="000000"/>
                </a:solidFill>
              </a:rPr>
              <a:t>Modeling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31104" y="4074008"/>
            <a:ext cx="1589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Test singing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2132" y="2997861"/>
            <a:ext cx="1658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ysClr val="windowText" lastClr="000000"/>
                </a:solidFill>
              </a:rPr>
              <a:t>Reference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singing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890948" y="3389298"/>
            <a:ext cx="11587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PESnQ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score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56305" y="3881051"/>
            <a:ext cx="289413" cy="2"/>
          </a:xfrm>
          <a:prstGeom prst="straightConnector1">
            <a:avLst/>
          </a:prstGeom>
          <a:noFill/>
          <a:ln w="25400" cap="flat" cmpd="dbl" algn="ctr">
            <a:solidFill>
              <a:srgbClr val="2C7C9F"/>
            </a:solidFill>
            <a:prstDash val="solid"/>
            <a:tailEnd type="arrow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6237526" y="3143420"/>
            <a:ext cx="1585392" cy="154902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Regression</a:t>
            </a:r>
            <a:endParaRPr lang="en-US" sz="24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822918" y="3942522"/>
            <a:ext cx="289413" cy="2"/>
          </a:xfrm>
          <a:prstGeom prst="straightConnector1">
            <a:avLst/>
          </a:prstGeom>
          <a:noFill/>
          <a:ln w="25400" cap="flat" cmpd="dbl" algn="ctr">
            <a:solidFill>
              <a:srgbClr val="2C7C9F"/>
            </a:solidFill>
            <a:prstDash val="solid"/>
            <a:tailEnd type="arrow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2052480" y="2207453"/>
            <a:ext cx="541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Perceptual Evaluation of Singing </a:t>
            </a:r>
            <a:r>
              <a:rPr lang="en-US" sz="2400" dirty="0" smtClean="0"/>
              <a:t>Quality*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5898" y="6079374"/>
            <a:ext cx="9108101" cy="675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/>
              <a:t>*Chitralekha </a:t>
            </a:r>
            <a:r>
              <a:rPr lang="en-US" sz="1600" b="1" dirty="0"/>
              <a:t>Gupta</a:t>
            </a:r>
            <a:r>
              <a:rPr lang="en-US" sz="1600" dirty="0"/>
              <a:t>, </a:t>
            </a:r>
            <a:r>
              <a:rPr lang="en-US" sz="1600" dirty="0" err="1"/>
              <a:t>Haizhou</a:t>
            </a:r>
            <a:r>
              <a:rPr lang="en-US" sz="1600" dirty="0"/>
              <a:t> Li, and Ye Wang. “Perceptual Evaluation of Singing Quality”, Asia-Pacific Signal and Information Processing Association (APSIPA), Kuala Lumpur, Dec. </a:t>
            </a:r>
            <a:r>
              <a:rPr lang="en-US" sz="1600" dirty="0" smtClean="0"/>
              <a:t>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052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/>
      <p:bldP spid="28" grpId="0"/>
      <p:bldP spid="29" grpId="0"/>
      <p:bldP spid="31" grpId="0" animBg="1"/>
      <p:bldP spid="3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510" y="5893996"/>
            <a:ext cx="8462720" cy="979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“aligned” the MFCC vectors of reference and test singing signals – </a:t>
            </a:r>
            <a:r>
              <a:rPr lang="en-US" b="1" dirty="0" smtClean="0">
                <a:solidFill>
                  <a:srgbClr val="800000"/>
                </a:solidFill>
              </a:rPr>
              <a:t>HOW?</a:t>
            </a:r>
            <a:endParaRPr lang="en-US" b="1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628650" y="663489"/>
            <a:ext cx="7886700" cy="878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to measure Rhythm Consistency?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9510" y="4990370"/>
            <a:ext cx="8921360" cy="97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800000"/>
                </a:solidFill>
              </a:rPr>
              <a:t>Which spectral feature represents words or the lyrical content? </a:t>
            </a:r>
            <a:endParaRPr lang="en-US" b="1" dirty="0">
              <a:solidFill>
                <a:srgbClr val="8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82114" y="1705130"/>
            <a:ext cx="5768190" cy="3058777"/>
            <a:chOff x="776153" y="3756031"/>
            <a:chExt cx="5768190" cy="305877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3034035" y="3756031"/>
              <a:ext cx="3510308" cy="15029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5" name="Group 14"/>
            <p:cNvGrpSpPr/>
            <p:nvPr/>
          </p:nvGrpSpPr>
          <p:grpSpPr>
            <a:xfrm>
              <a:off x="3034037" y="5311881"/>
              <a:ext cx="3510305" cy="1502927"/>
              <a:chOff x="3034037" y="5258958"/>
              <a:chExt cx="3510305" cy="150292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</a:blip>
              <a:srcRect r="65681"/>
              <a:stretch/>
            </p:blipFill>
            <p:spPr>
              <a:xfrm>
                <a:off x="3034037" y="5258958"/>
                <a:ext cx="1816892" cy="150292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</a:blip>
              <a:srcRect l="36126"/>
              <a:stretch/>
            </p:blipFill>
            <p:spPr>
              <a:xfrm>
                <a:off x="4850929" y="5258958"/>
                <a:ext cx="1693413" cy="150292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776153" y="4198595"/>
              <a:ext cx="1922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REFERENCE</a:t>
              </a:r>
              <a:endParaRPr lang="en-US" sz="2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6714" y="5762287"/>
              <a:ext cx="1922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TEST</a:t>
              </a:r>
              <a:endParaRPr lang="en-US" sz="2400" b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32026" y="2562481"/>
            <a:ext cx="192273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Same words, but speed varies!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59510" y="5291790"/>
            <a:ext cx="116169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MFCC</a:t>
            </a:r>
          </a:p>
        </p:txBody>
      </p:sp>
    </p:spTree>
    <p:extLst>
      <p:ext uri="{BB962C8B-B14F-4D97-AF65-F5344CB8AC3E}">
        <p14:creationId xmlns:p14="http://schemas.microsoft.com/office/powerpoint/2010/main" val="31053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12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3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14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5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628650" y="663489"/>
            <a:ext cx="7886700" cy="878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Rhythm Consistency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51310" y="1665333"/>
            <a:ext cx="89929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Dynamic time warping (DTW) </a:t>
            </a:r>
            <a:r>
              <a:rPr lang="en-US" sz="2800" dirty="0" smtClean="0"/>
              <a:t>measures the </a:t>
            </a:r>
            <a:r>
              <a:rPr lang="en-US" sz="2800" dirty="0"/>
              <a:t>similarity between two temporal sequences, which may vary in speed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01" y="2799278"/>
            <a:ext cx="6821935" cy="34765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1310" y="4299915"/>
            <a:ext cx="192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REFERENCE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13178" y="5939162"/>
            <a:ext cx="192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TEST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772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325533" y="1958167"/>
            <a:ext cx="8465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Use </a:t>
            </a:r>
            <a:r>
              <a:rPr lang="en-US" sz="2400" b="1" dirty="0" smtClean="0"/>
              <a:t>DTW </a:t>
            </a:r>
            <a:r>
              <a:rPr lang="en-US" sz="2400" dirty="0" smtClean="0"/>
              <a:t>of </a:t>
            </a:r>
            <a:r>
              <a:rPr lang="en-US" sz="2400" b="1" dirty="0"/>
              <a:t>MFCC vectors </a:t>
            </a:r>
            <a:r>
              <a:rPr lang="en-US" sz="2400" dirty="0"/>
              <a:t>between </a:t>
            </a:r>
            <a:r>
              <a:rPr lang="en-US" sz="2400" dirty="0" smtClean="0"/>
              <a:t>reference </a:t>
            </a:r>
            <a:r>
              <a:rPr lang="en-US" sz="2400" dirty="0"/>
              <a:t>and </a:t>
            </a:r>
            <a:r>
              <a:rPr lang="en-US" sz="2400" dirty="0" smtClean="0"/>
              <a:t>test</a:t>
            </a:r>
            <a:endParaRPr lang="en-US" sz="2400" dirty="0"/>
          </a:p>
        </p:txBody>
      </p:sp>
      <p:grpSp>
        <p:nvGrpSpPr>
          <p:cNvPr id="60" name="Group 59"/>
          <p:cNvGrpSpPr/>
          <p:nvPr/>
        </p:nvGrpSpPr>
        <p:grpSpPr>
          <a:xfrm>
            <a:off x="300361" y="2470906"/>
            <a:ext cx="8484715" cy="3752018"/>
            <a:chOff x="1116806" y="29840167"/>
            <a:chExt cx="13792200" cy="6054680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6806" y="29903802"/>
              <a:ext cx="6705600" cy="529424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98606" y="29840167"/>
              <a:ext cx="6781800" cy="5357885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2107405" y="35149852"/>
              <a:ext cx="12801601" cy="74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  <a:r>
                <a:rPr lang="en-US" sz="24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400" kern="0" dirty="0" smtClean="0">
                  <a:solidFill>
                    <a:sysClr val="windowText" lastClr="000000"/>
                  </a:solidFill>
                </a:rPr>
                <a:t>   </a:t>
              </a: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Reference Vs. Good	</a:t>
              </a:r>
              <a:r>
                <a:rPr lang="en-US" sz="2400" kern="0" dirty="0">
                  <a:solidFill>
                    <a:sysClr val="windowText" lastClr="000000"/>
                  </a:solidFill>
                </a:rPr>
                <a:t>	</a:t>
              </a:r>
              <a:r>
                <a:rPr lang="en-US" sz="2400" kern="0" dirty="0" smtClean="0">
                  <a:solidFill>
                    <a:sysClr val="windowText" lastClr="000000"/>
                  </a:solidFill>
                </a:rPr>
                <a:t>     </a:t>
              </a: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Reference Vs. Poor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68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69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70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71" name="pasted-imag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2" name="Title 1"/>
          <p:cNvSpPr txBox="1">
            <a:spLocks/>
          </p:cNvSpPr>
          <p:nvPr/>
        </p:nvSpPr>
        <p:spPr>
          <a:xfrm>
            <a:off x="628650" y="663489"/>
            <a:ext cx="7886700" cy="878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Rhythm Consistency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3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0408"/>
            <a:ext cx="7886700" cy="1325563"/>
          </a:xfrm>
        </p:spPr>
        <p:txBody>
          <a:bodyPr/>
          <a:lstStyle/>
          <a:p>
            <a:r>
              <a:rPr lang="en-US" dirty="0" smtClean="0"/>
              <a:t>Intonation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3348"/>
            <a:ext cx="7886700" cy="110280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Compute the distance between the </a:t>
            </a:r>
            <a:r>
              <a:rPr lang="en-US" b="1" dirty="0" smtClean="0"/>
              <a:t>pitch </a:t>
            </a:r>
            <a:r>
              <a:rPr lang="en-US" b="1" dirty="0"/>
              <a:t>contours </a:t>
            </a:r>
            <a:r>
              <a:rPr lang="en-US" dirty="0"/>
              <a:t>from </a:t>
            </a:r>
            <a:r>
              <a:rPr lang="en-US" dirty="0" smtClean="0"/>
              <a:t>reference </a:t>
            </a:r>
            <a:r>
              <a:rPr lang="en-US" dirty="0"/>
              <a:t>and  </a:t>
            </a:r>
            <a:r>
              <a:rPr lang="en-US" dirty="0" smtClean="0"/>
              <a:t>test signals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7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8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9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0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628650" y="1551947"/>
            <a:ext cx="7886700" cy="1102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800000"/>
                </a:solidFill>
              </a:rPr>
              <a:t>Which feature represent intonation or melody?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702539" y="3245244"/>
            <a:ext cx="3460454" cy="938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800000"/>
                </a:solidFill>
              </a:rPr>
              <a:t>What is the problem with this?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02539" y="4184164"/>
            <a:ext cx="34604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Key </a:t>
            </a:r>
            <a:r>
              <a:rPr lang="en-US" sz="2800" b="1" dirty="0" smtClean="0"/>
              <a:t>transposition will be penalized! </a:t>
            </a:r>
            <a:endParaRPr lang="en-US" sz="2800" dirty="0"/>
          </a:p>
        </p:txBody>
      </p:sp>
      <p:pic>
        <p:nvPicPr>
          <p:cNvPr id="18" name="image7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8650" y="3009265"/>
            <a:ext cx="4919345" cy="38487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6206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/>
      <p:bldP spid="16" grpId="0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2337</TotalTime>
  <Words>881</Words>
  <Application>Microsoft Macintosh PowerPoint</Application>
  <PresentationFormat>On-screen Show (4:3)</PresentationFormat>
  <Paragraphs>155</Paragraphs>
  <Slides>16</Slides>
  <Notes>9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The singing voice research: the state-of-the-art </vt:lpstr>
      <vt:lpstr>Why Singing Voice Research?</vt:lpstr>
      <vt:lpstr>Research Directions</vt:lpstr>
      <vt:lpstr>Singing Quality Assessment</vt:lpstr>
      <vt:lpstr>How do we teach a machine to evaluate singing quality?</vt:lpstr>
      <vt:lpstr>PowerPoint Presentation</vt:lpstr>
      <vt:lpstr>PowerPoint Presentation</vt:lpstr>
      <vt:lpstr>PowerPoint Presentation</vt:lpstr>
      <vt:lpstr>Intonation Accuracy</vt:lpstr>
      <vt:lpstr>Intonation Accuracy</vt:lpstr>
      <vt:lpstr>PowerPoint Presentation</vt:lpstr>
      <vt:lpstr>Singing Pronunciation Assessment</vt:lpstr>
      <vt:lpstr>Error patterns in South-East Asian English accents</vt:lpstr>
      <vt:lpstr>Subjective analysis</vt:lpstr>
      <vt:lpstr>Automatic Evaluation Framework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Weka</dc:title>
  <dc:creator>Boyd Anderson</dc:creator>
  <cp:lastModifiedBy>Chitralekha</cp:lastModifiedBy>
  <cp:revision>259</cp:revision>
  <cp:lastPrinted>2017-08-10T16:27:43Z</cp:lastPrinted>
  <dcterms:created xsi:type="dcterms:W3CDTF">2017-03-16T04:08:41Z</dcterms:created>
  <dcterms:modified xsi:type="dcterms:W3CDTF">2018-04-12T03:10:27Z</dcterms:modified>
</cp:coreProperties>
</file>